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77" r:id="rId3"/>
    <p:sldId id="257" r:id="rId4"/>
    <p:sldId id="259" r:id="rId5"/>
    <p:sldId id="261" r:id="rId6"/>
    <p:sldId id="278" r:id="rId7"/>
    <p:sldId id="276" r:id="rId8"/>
    <p:sldId id="271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defTabSz="914108">
              <a:defRPr sz="1200"/>
            </a:lvl1pPr>
          </a:lstStyle>
          <a:p>
            <a:fld id="{2BDCFB58-5FCE-42F7-893E-045A172493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4953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F6A86-5298-400C-A349-94149CBDC5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8775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BFB53E-44C8-47EF-8FDA-E8E4148FAD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4513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616C1-BD6C-477B-A3BC-265CE44A44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6849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2E625-B824-460B-A171-14D7EBB5B2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1065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D9B2D-48C6-4A89-8260-A3D12BA6C1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770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3C0A2-4708-44FC-BBF3-722771C091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4236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B54CE-CE7B-43C2-A8E3-5F377FE0C8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7909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39793-03C4-425B-AA1E-EA168BF504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506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63A86-7D15-4DED-BEC8-F1F4FC4DB4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786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6FE74-52FD-48BF-8E7E-5D9A1E8484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8255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BDB53-CF83-4B9C-BB19-52FAD5CA30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710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A83EAAB-6140-4C3C-91AF-218ACEAC96D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folHlink"/>
                </a:solidFill>
              </a:rPr>
              <a:t>Me llamo _________		Clase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602</a:t>
            </a:r>
            <a:br>
              <a:rPr lang="en-US" altLang="en-US" sz="3200" dirty="0" smtClean="0">
                <a:solidFill>
                  <a:schemeClr val="folHlink"/>
                </a:solidFill>
              </a:rPr>
            </a:br>
            <a:r>
              <a:rPr lang="en-US" altLang="en-US" sz="32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200" dirty="0">
                <a:solidFill>
                  <a:schemeClr val="folHlink"/>
                </a:solidFill>
              </a:rPr>
              <a:t>fecha es el 8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</a:t>
            </a:r>
            <a:r>
              <a:rPr lang="en-US" altLang="en-US" sz="3200" dirty="0">
                <a:solidFill>
                  <a:schemeClr val="folHlink"/>
                </a:solidFill>
              </a:rPr>
              <a:t>de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enero </a:t>
            </a:r>
            <a:r>
              <a:rPr lang="en-US" altLang="en-US" sz="3200" dirty="0">
                <a:solidFill>
                  <a:schemeClr val="fol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2016</a:t>
            </a:r>
            <a:endParaRPr lang="en-US" altLang="en-US" sz="32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6868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CC0000"/>
                </a:solidFill>
              </a:rPr>
              <a:t>Propósito 33: </a:t>
            </a:r>
            <a:r>
              <a:rPr lang="es-ES_tradnl" altLang="en-US" dirty="0"/>
              <a:t>¿Como repasamos para el examen del capítulo 1</a:t>
            </a:r>
            <a:r>
              <a:rPr lang="es-ES_tradnl" altLang="en-US" dirty="0" smtClean="0"/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7030A0"/>
                </a:solidFill>
              </a:rPr>
              <a:t>L.O- to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topics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covered</a:t>
            </a:r>
            <a:r>
              <a:rPr lang="es-ES_tradnl" altLang="en-US" dirty="0" smtClean="0">
                <a:solidFill>
                  <a:srgbClr val="7030A0"/>
                </a:solidFill>
              </a:rPr>
              <a:t> in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Unit</a:t>
            </a:r>
            <a:r>
              <a:rPr lang="es-ES_tradnl" altLang="en-US" dirty="0" smtClean="0">
                <a:solidFill>
                  <a:srgbClr val="7030A0"/>
                </a:solidFill>
              </a:rPr>
              <a:t> 1</a:t>
            </a:r>
            <a:endParaRPr lang="es-ES_tradnl" altLang="en-US" dirty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b="1" dirty="0" smtClean="0"/>
              <a:t>I- </a:t>
            </a:r>
            <a:r>
              <a:rPr lang="es-ES_tradnl" altLang="en-US" dirty="0" err="1" smtClean="0"/>
              <a:t>Write</a:t>
            </a:r>
            <a:r>
              <a:rPr lang="es-ES_tradnl" altLang="en-US" dirty="0" smtClean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opposite</a:t>
            </a:r>
            <a:r>
              <a:rPr lang="es-ES_tradnl" altLang="en-US" dirty="0"/>
              <a:t> of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following</a:t>
            </a:r>
            <a:r>
              <a:rPr lang="es-ES_tradnl" altLang="en-US" dirty="0"/>
              <a:t>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Alto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Aburrido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Simpático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Profesor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Fácil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pequeño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676400" y="35052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dirty="0" err="1">
                <a:solidFill>
                  <a:schemeClr val="accent2"/>
                </a:solidFill>
              </a:rPr>
              <a:t>bajo</a:t>
            </a:r>
            <a:endParaRPr lang="en-US" altLang="en-US" sz="3600" dirty="0">
              <a:solidFill>
                <a:schemeClr val="accent2"/>
              </a:solidFill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590800" y="4006850"/>
            <a:ext cx="281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dirty="0" err="1">
                <a:solidFill>
                  <a:schemeClr val="accent2"/>
                </a:solidFill>
              </a:rPr>
              <a:t>interesante</a:t>
            </a:r>
            <a:endParaRPr lang="en-US" altLang="en-US" sz="3600" dirty="0">
              <a:solidFill>
                <a:schemeClr val="accent2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743200" y="4540250"/>
            <a:ext cx="220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 dirty="0">
                <a:solidFill>
                  <a:schemeClr val="accent2"/>
                </a:solidFill>
              </a:rPr>
              <a:t>antipático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514600" y="507365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dirty="0" err="1">
                <a:solidFill>
                  <a:schemeClr val="accent2"/>
                </a:solidFill>
              </a:rPr>
              <a:t>alumno</a:t>
            </a:r>
            <a:endParaRPr lang="en-US" altLang="en-US" sz="3600" dirty="0">
              <a:solidFill>
                <a:schemeClr val="accent2"/>
              </a:solidFill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828800" y="56388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>
                <a:solidFill>
                  <a:schemeClr val="accent2"/>
                </a:solidFill>
              </a:rPr>
              <a:t>difícil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667000" y="61722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dirty="0" err="1">
                <a:solidFill>
                  <a:schemeClr val="accent2"/>
                </a:solidFill>
              </a:rPr>
              <a:t>grande</a:t>
            </a:r>
            <a:endParaRPr lang="en-US" altLang="en-US" sz="3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/>
      <p:bldP spid="2056" grpId="0"/>
      <p:bldP spid="2057" grpId="0"/>
      <p:bldP spid="2058" grpId="0"/>
      <p:bldP spid="205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chemeClr val="folHlink"/>
                </a:solidFill>
              </a:rPr>
              <a:t>Ejercicio 6 pagina 47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686800" cy="5867400"/>
          </a:xfrm>
        </p:spPr>
        <p:txBody>
          <a:bodyPr/>
          <a:lstStyle/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2600"/>
              <a:t>26. </a:t>
            </a:r>
            <a:r>
              <a:rPr lang="en-US" altLang="en-US" sz="2600"/>
              <a:t>¡Hola! Yo</a:t>
            </a:r>
            <a:r>
              <a:rPr lang="es-ES_tradnl" altLang="en-US" sz="2600"/>
              <a:t> ______  Teresa.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2600"/>
              <a:t>27. </a:t>
            </a:r>
            <a:r>
              <a:rPr lang="en-US" altLang="en-US" sz="2600"/>
              <a:t>¿De qué nacionalidad</a:t>
            </a:r>
            <a:r>
              <a:rPr lang="es-ES_tradnl" altLang="en-US" sz="2600"/>
              <a:t> ______ t</a:t>
            </a:r>
            <a:r>
              <a:rPr lang="en-US" altLang="en-US" sz="2600"/>
              <a:t>ú?</a:t>
            </a:r>
            <a:endParaRPr lang="es-ES_tradnl" altLang="en-US" sz="2600"/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2600"/>
              <a:t>28. Nosotros _______ amigos.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2600"/>
              <a:t>29. </a:t>
            </a:r>
            <a:r>
              <a:rPr lang="en-US" altLang="en-US" sz="2600"/>
              <a:t>¿ </a:t>
            </a:r>
            <a:r>
              <a:rPr lang="es-ES_tradnl" altLang="en-US" sz="2600"/>
              <a:t>______ ustedes alumnos en la misma escuela?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2600"/>
              <a:t>30. </a:t>
            </a:r>
            <a:r>
              <a:rPr lang="en-US" altLang="en-US" sz="2600"/>
              <a:t>É</a:t>
            </a:r>
            <a:r>
              <a:rPr lang="es-ES_tradnl" altLang="en-US" sz="2600"/>
              <a:t>l ____  un alumno muy bueno.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2600"/>
              <a:t>31. Los cursos ______ interesantes.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2600"/>
              <a:t>32. </a:t>
            </a:r>
            <a:r>
              <a:rPr lang="en-US" altLang="en-US" sz="2600"/>
              <a:t>¿______ usted argentino?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n-US" altLang="en-US" sz="2600"/>
              <a:t>33. Las escuelas _____  grandes.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n-US" altLang="en-US" sz="2600"/>
              <a:t>34. Ella _______ una alumna nueva.</a:t>
            </a:r>
          </a:p>
          <a:p>
            <a:pPr marL="609600" indent="-609600">
              <a:lnSpc>
                <a:spcPct val="150000"/>
              </a:lnSpc>
            </a:pPr>
            <a:endParaRPr lang="es-ES_tradnl" altLang="en-US" sz="260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438400" y="8382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>
                <a:solidFill>
                  <a:schemeClr val="accent2"/>
                </a:solidFill>
              </a:rPr>
              <a:t>soy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191000" y="149225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>
                <a:solidFill>
                  <a:schemeClr val="accent2"/>
                </a:solidFill>
              </a:rPr>
              <a:t>eres</a:t>
            </a:r>
            <a:endParaRPr lang="en-US" altLang="en-US" sz="3600">
              <a:solidFill>
                <a:schemeClr val="accent2"/>
              </a:solidFill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133600" y="2133600"/>
            <a:ext cx="220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>
                <a:solidFill>
                  <a:schemeClr val="accent2"/>
                </a:solidFill>
              </a:rPr>
              <a:t>somos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219200" y="2819400"/>
            <a:ext cx="1447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>
                <a:solidFill>
                  <a:schemeClr val="accent2"/>
                </a:solidFill>
              </a:rPr>
              <a:t>Son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1295400" y="3549650"/>
            <a:ext cx="838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>
                <a:solidFill>
                  <a:schemeClr val="accent2"/>
                </a:solidFill>
              </a:rPr>
              <a:t>es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590800" y="419100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>
                <a:solidFill>
                  <a:schemeClr val="accent2"/>
                </a:solidFill>
              </a:rPr>
              <a:t>son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1219200" y="4800600"/>
            <a:ext cx="99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>
                <a:solidFill>
                  <a:schemeClr val="accent2"/>
                </a:solidFill>
              </a:rPr>
              <a:t>Es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2819400" y="553085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>
                <a:solidFill>
                  <a:schemeClr val="accent2"/>
                </a:solidFill>
              </a:rPr>
              <a:t>Son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1828800" y="6216650"/>
            <a:ext cx="99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>
                <a:solidFill>
                  <a:schemeClr val="accent2"/>
                </a:solidFill>
              </a:rPr>
              <a:t>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  <p:bldP spid="16390" grpId="0"/>
      <p:bldP spid="16391" grpId="0"/>
      <p:bldP spid="16392" grpId="0"/>
      <p:bldP spid="16393" grpId="0"/>
      <p:bldP spid="16394" grpId="0"/>
      <p:bldP spid="16395" grpId="0"/>
      <p:bldP spid="1639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86800" cy="4572000"/>
          </a:xfrm>
        </p:spPr>
        <p:txBody>
          <a:bodyPr/>
          <a:lstStyle/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4400"/>
              <a:t>35.   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endParaRPr lang="es-ES_tradnl" altLang="en-US" sz="4400"/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4400"/>
              <a:t>36.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4238"/>
          </a:xfrm>
          <a:noFill/>
          <a:ln/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>
                <a:solidFill>
                  <a:schemeClr val="folHlink"/>
                </a:solidFill>
              </a:rPr>
              <a:t>Ejercicio 7 pagina 48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524000" y="1752600"/>
            <a:ext cx="6096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solidFill>
                  <a:schemeClr val="accent2"/>
                </a:solidFill>
              </a:rPr>
              <a:t>¿De dónde eres (tú)?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524000" y="4114800"/>
            <a:ext cx="6096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>
                <a:solidFill>
                  <a:schemeClr val="accent2"/>
                </a:solidFill>
              </a:rPr>
              <a:t>¿De dónde es (usted)?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534400" cy="6477000"/>
          </a:xfrm>
        </p:spPr>
        <p:txBody>
          <a:bodyPr/>
          <a:lstStyle/>
          <a:p>
            <a:pPr>
              <a:buFontTx/>
              <a:buNone/>
            </a:pPr>
            <a:endParaRPr lang="es-ES_tradnl" altLang="en-US" i="1"/>
          </a:p>
          <a:p>
            <a:pPr>
              <a:buFontTx/>
              <a:buNone/>
            </a:pPr>
            <a:endParaRPr lang="es-ES_tradnl" altLang="en-US"/>
          </a:p>
          <a:p>
            <a:pPr>
              <a:buFontTx/>
              <a:buNone/>
            </a:pPr>
            <a:r>
              <a:rPr lang="es-ES_tradnl" altLang="en-US"/>
              <a:t>37. Hay muchos cubanoamericanos en Miami, en la Florida.</a:t>
            </a:r>
          </a:p>
          <a:p>
            <a:pPr>
              <a:buFontTx/>
              <a:buNone/>
            </a:pPr>
            <a:r>
              <a:rPr lang="es-ES_tradnl" altLang="en-US"/>
              <a:t>38. Los cubanoamericanos son el grupo numero uno de hispanohablantes en Estados Unidos.</a:t>
            </a:r>
          </a:p>
          <a:p>
            <a:pPr>
              <a:buFontTx/>
              <a:buNone/>
            </a:pPr>
            <a:r>
              <a:rPr lang="es-ES_tradnl" altLang="en-US"/>
              <a:t>39. Para los mexicoamericanos en Estados Unidos, el español es una lengua extranjera.</a:t>
            </a:r>
          </a:p>
          <a:p>
            <a:pPr>
              <a:buFontTx/>
              <a:buNone/>
            </a:pPr>
            <a:r>
              <a:rPr lang="es-ES_tradnl" altLang="en-US"/>
              <a:t>40. El español es una lengua importante en los Estados Unidos.</a:t>
            </a:r>
            <a:endParaRPr lang="es-ES_tradnl" altLang="en-US" i="1" u="sng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124200" y="18288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 b="1">
                <a:solidFill>
                  <a:schemeClr val="accent2"/>
                </a:solidFill>
              </a:rPr>
              <a:t>S</a:t>
            </a:r>
            <a:r>
              <a:rPr lang="en-US" altLang="en-US" sz="3600" b="1">
                <a:solidFill>
                  <a:schemeClr val="accent2"/>
                </a:solidFill>
              </a:rPr>
              <a:t>í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429000" y="3352800"/>
            <a:ext cx="571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 b="1">
                <a:solidFill>
                  <a:schemeClr val="accent2"/>
                </a:solidFill>
              </a:rPr>
              <a:t>No, </a:t>
            </a:r>
            <a:r>
              <a:rPr lang="es-ES_tradnl" altLang="en-US" sz="3600">
                <a:solidFill>
                  <a:schemeClr val="accent2"/>
                </a:solidFill>
              </a:rPr>
              <a:t>los mexicoamericanos</a:t>
            </a:r>
            <a:endParaRPr lang="en-US" altLang="en-US" sz="3600">
              <a:solidFill>
                <a:schemeClr val="accent2"/>
              </a:solidFill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362200" y="4953000"/>
            <a:ext cx="6781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 b="1">
                <a:solidFill>
                  <a:schemeClr val="accent2"/>
                </a:solidFill>
              </a:rPr>
              <a:t>No, </a:t>
            </a:r>
            <a:r>
              <a:rPr lang="es-ES_tradnl" altLang="en-US" sz="2400" b="1">
                <a:solidFill>
                  <a:schemeClr val="accent2"/>
                </a:solidFill>
              </a:rPr>
              <a:t>el español no es una lengua extranjera.</a:t>
            </a:r>
            <a:endParaRPr lang="en-US" altLang="en-US" sz="2400" b="1">
              <a:solidFill>
                <a:schemeClr val="accent2"/>
              </a:solidFill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191000" y="60198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 b="1">
                <a:solidFill>
                  <a:schemeClr val="accent2"/>
                </a:solidFill>
              </a:rPr>
              <a:t>S</a:t>
            </a:r>
            <a:r>
              <a:rPr lang="en-US" altLang="en-US" sz="3600" b="1">
                <a:solidFill>
                  <a:schemeClr val="accent2"/>
                </a:solidFill>
              </a:rPr>
              <a:t>í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4238"/>
          </a:xfrm>
          <a:noFill/>
          <a:ln/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>
                <a:solidFill>
                  <a:schemeClr val="folHlink"/>
                </a:solidFill>
              </a:rPr>
              <a:t>Ejercicio 8 pagina 47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6" grpId="0"/>
      <p:bldP spid="18437" grpId="0"/>
      <p:bldP spid="184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Practica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/>
              <a:t>I- ¿Quién es Don Quijote o Sancho Panza?</a:t>
            </a:r>
          </a:p>
          <a:p>
            <a:pPr marL="609600" indent="-609600">
              <a:lnSpc>
                <a:spcPct val="80000"/>
              </a:lnSpc>
            </a:pPr>
            <a:r>
              <a:rPr lang="es-ES_tradnl" altLang="en-US" sz="2800"/>
              <a:t>Es alto y flaco.</a:t>
            </a:r>
          </a:p>
          <a:p>
            <a:pPr marL="609600" indent="-609600">
              <a:lnSpc>
                <a:spcPct val="80000"/>
              </a:lnSpc>
            </a:pPr>
            <a:r>
              <a:rPr lang="es-ES_tradnl" altLang="en-US" sz="2800"/>
              <a:t>Es serio, honesto y generoso.</a:t>
            </a:r>
          </a:p>
          <a:p>
            <a:pPr marL="609600" indent="-609600">
              <a:lnSpc>
                <a:spcPct val="80000"/>
              </a:lnSpc>
            </a:pPr>
            <a:r>
              <a:rPr lang="es-ES_tradnl" altLang="en-US" sz="2800"/>
              <a:t>Es un caballero andante.</a:t>
            </a:r>
          </a:p>
          <a:p>
            <a:pPr marL="609600" indent="-609600">
              <a:lnSpc>
                <a:spcPct val="80000"/>
              </a:lnSpc>
            </a:pPr>
            <a:r>
              <a:rPr lang="es-ES_tradnl" altLang="en-US" sz="2800"/>
              <a:t>Es bajo y gordo.</a:t>
            </a:r>
          </a:p>
          <a:p>
            <a:pPr marL="609600" indent="-609600">
              <a:lnSpc>
                <a:spcPct val="80000"/>
              </a:lnSpc>
            </a:pPr>
            <a:r>
              <a:rPr lang="es-ES_tradnl" altLang="en-US" sz="2800"/>
              <a:t>Es perezoso y gracioso.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/>
              <a:t>II- Cierto o Falso:</a:t>
            </a:r>
          </a:p>
          <a:p>
            <a:pPr marL="609600" indent="-609600">
              <a:lnSpc>
                <a:spcPct val="80000"/>
              </a:lnSpc>
            </a:pPr>
            <a:r>
              <a:rPr lang="es-ES_tradnl" altLang="en-US" sz="2800"/>
              <a:t>Los cubanoamericanos es el grupo numero uno de hispanohablantes en Estados Unidos.</a:t>
            </a:r>
          </a:p>
          <a:p>
            <a:pPr marL="609600" indent="-609600">
              <a:lnSpc>
                <a:spcPct val="80000"/>
              </a:lnSpc>
            </a:pPr>
            <a:r>
              <a:rPr lang="es-ES_tradnl" altLang="en-US" sz="2800"/>
              <a:t>Hay mas de cuarenta y cuatro millones de hispanohablantes en Estados Unidos.</a:t>
            </a:r>
          </a:p>
          <a:p>
            <a:pPr marL="609600" indent="-609600">
              <a:lnSpc>
                <a:spcPct val="80000"/>
              </a:lnSpc>
            </a:pPr>
            <a:r>
              <a:rPr lang="es-ES_tradnl" altLang="en-US" sz="2800"/>
              <a:t>Hay mucha gente de ascendencia cubana en la Florida.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429000" y="1538288"/>
            <a:ext cx="4267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>
                <a:solidFill>
                  <a:schemeClr val="accent2"/>
                </a:solidFill>
              </a:rPr>
              <a:t>Don Quijote</a:t>
            </a:r>
            <a:endParaRPr lang="en-US" altLang="en-US" sz="2800" b="1">
              <a:solidFill>
                <a:schemeClr val="accent2"/>
              </a:solidFill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943600" y="1981200"/>
            <a:ext cx="2667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>
                <a:solidFill>
                  <a:schemeClr val="accent2"/>
                </a:solidFill>
              </a:rPr>
              <a:t>Don Quijote</a:t>
            </a:r>
            <a:endParaRPr lang="en-US" altLang="en-US" sz="2800" b="1">
              <a:solidFill>
                <a:schemeClr val="accent2"/>
              </a:solidFill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257800" y="2452688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>
                <a:solidFill>
                  <a:schemeClr val="accent2"/>
                </a:solidFill>
              </a:rPr>
              <a:t>Don Quijote</a:t>
            </a:r>
            <a:endParaRPr lang="en-US" altLang="en-US" sz="2800" b="1">
              <a:solidFill>
                <a:schemeClr val="accent2"/>
              </a:solidFill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962400" y="2833688"/>
            <a:ext cx="4267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>
                <a:solidFill>
                  <a:schemeClr val="accent2"/>
                </a:solidFill>
              </a:rPr>
              <a:t>Sancho Panza</a:t>
            </a:r>
            <a:endParaRPr lang="en-US" altLang="en-US" sz="2800" b="1">
              <a:solidFill>
                <a:schemeClr val="accent2"/>
              </a:solidFill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5105400" y="3276600"/>
            <a:ext cx="3276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>
                <a:solidFill>
                  <a:schemeClr val="accent2"/>
                </a:solidFill>
              </a:rPr>
              <a:t>Sancho Panza</a:t>
            </a:r>
            <a:endParaRPr lang="en-US" altLang="en-US" sz="2800" b="1">
              <a:solidFill>
                <a:schemeClr val="accent2"/>
              </a:solidFill>
            </a:endParaRP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143000" y="4343400"/>
            <a:ext cx="6934200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>
                <a:solidFill>
                  <a:schemeClr val="accent2"/>
                </a:solidFill>
              </a:rPr>
              <a:t>Falso, los méxicoamericanos.</a:t>
            </a:r>
            <a:endParaRPr lang="en-US" altLang="en-US" sz="2800" b="1">
              <a:solidFill>
                <a:schemeClr val="accent2"/>
              </a:solidFill>
            </a:endParaRP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1143000" y="5105400"/>
            <a:ext cx="6934200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>
                <a:solidFill>
                  <a:schemeClr val="accent2"/>
                </a:solidFill>
              </a:rPr>
              <a:t>Cierto</a:t>
            </a:r>
            <a:endParaRPr lang="en-US" altLang="en-US" sz="2800" b="1">
              <a:solidFill>
                <a:schemeClr val="accent2"/>
              </a:solidFill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1295400" y="5881688"/>
            <a:ext cx="6934200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>
                <a:solidFill>
                  <a:schemeClr val="accent2"/>
                </a:solidFill>
              </a:rPr>
              <a:t>cierto</a:t>
            </a:r>
            <a:endParaRPr lang="en-US" altLang="en-US" sz="28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  <p:bldP spid="19462" grpId="0"/>
      <p:bldP spid="19463" grpId="0"/>
      <p:bldP spid="19464" grpId="0"/>
      <p:bldP spid="19465" grpId="0" animBg="1"/>
      <p:bldP spid="19466" grpId="0" animBg="1"/>
      <p:bldP spid="1946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Tarea # 41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Study Chapter 1 of your textbook, you will have an exam the week we comeback from break.</a:t>
            </a:r>
          </a:p>
          <a:p>
            <a:pPr lvl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62484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b="1" dirty="0" smtClean="0"/>
              <a:t>II- COPY and </a:t>
            </a:r>
            <a:r>
              <a:rPr lang="es-ES_tradnl" altLang="en-US" b="1" dirty="0" err="1" smtClean="0"/>
              <a:t>make</a:t>
            </a:r>
            <a:r>
              <a:rPr lang="es-ES_tradnl" altLang="en-US" b="1" dirty="0" smtClean="0"/>
              <a:t> </a:t>
            </a:r>
            <a:r>
              <a:rPr lang="es-ES_tradnl" altLang="en-US" b="1" dirty="0" err="1" smtClean="0"/>
              <a:t>the</a:t>
            </a:r>
            <a:r>
              <a:rPr lang="es-ES_tradnl" altLang="en-US" b="1" dirty="0" smtClean="0"/>
              <a:t> </a:t>
            </a:r>
            <a:r>
              <a:rPr lang="es-ES_tradnl" altLang="en-US" b="1" dirty="0" err="1" smtClean="0"/>
              <a:t>sentence</a:t>
            </a:r>
            <a:r>
              <a:rPr lang="es-ES_tradnl" altLang="en-US" b="1" dirty="0" smtClean="0"/>
              <a:t> </a:t>
            </a:r>
            <a:r>
              <a:rPr lang="es-ES_tradnl" altLang="en-US" b="1" dirty="0" err="1" smtClean="0"/>
              <a:t>negative</a:t>
            </a:r>
            <a:endParaRPr lang="es-ES_tradnl" altLang="en-US" b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Mi teléfono es 212-3506.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Hoy es domingo.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N</a:t>
            </a:r>
            <a:r>
              <a:rPr lang="es-ES_tradnl" altLang="en-US" dirty="0" smtClean="0"/>
              <a:t>osotros somos </a:t>
            </a:r>
            <a:r>
              <a:rPr lang="es-ES_tradnl" altLang="en-US" dirty="0"/>
              <a:t>de Puerto Rico.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Usted es mi profesor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Hoy es el primero de agosto.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914400" y="1600200"/>
            <a:ext cx="541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 dirty="0">
                <a:solidFill>
                  <a:schemeClr val="accent2"/>
                </a:solidFill>
              </a:rPr>
              <a:t>Mi teléfono NO es 212-3506.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914400" y="2697163"/>
            <a:ext cx="5410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chemeClr val="accent2"/>
                </a:solidFill>
              </a:rPr>
              <a:t>Hoy NO es domingo.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914400" y="3840163"/>
            <a:ext cx="6934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>
                <a:solidFill>
                  <a:schemeClr val="accent2"/>
                </a:solidFill>
              </a:rPr>
              <a:t>N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osotros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NO </a:t>
            </a:r>
            <a:r>
              <a:rPr lang="en-US" altLang="en-US" sz="3200" smtClean="0">
                <a:solidFill>
                  <a:schemeClr val="accent2"/>
                </a:solidFill>
              </a:rPr>
              <a:t>somos </a:t>
            </a:r>
            <a:r>
              <a:rPr lang="en-US" altLang="en-US" sz="3200" dirty="0">
                <a:solidFill>
                  <a:schemeClr val="accent2"/>
                </a:solidFill>
              </a:rPr>
              <a:t>de Puerto Rico.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914400" y="5059363"/>
            <a:ext cx="5410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chemeClr val="accent2"/>
                </a:solidFill>
              </a:rPr>
              <a:t>Usted NO es mi profesor.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914400" y="6126163"/>
            <a:ext cx="6324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chemeClr val="accent2"/>
                </a:solidFill>
              </a:rPr>
              <a:t>Hoy NO es el primero de agosto.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457200" y="-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Repaso</a:t>
            </a:r>
            <a:r>
              <a:rPr lang="en-US" kern="0" dirty="0" smtClean="0">
                <a:solidFill>
                  <a:srgbClr val="FF0000"/>
                </a:solidFill>
              </a:rPr>
              <a:t> del </a:t>
            </a:r>
            <a:r>
              <a:rPr lang="en-US" kern="0" dirty="0" err="1" smtClean="0">
                <a:solidFill>
                  <a:srgbClr val="FF0000"/>
                </a:solidFill>
              </a:rPr>
              <a:t>Proposito</a:t>
            </a:r>
            <a:r>
              <a:rPr lang="en-US" kern="0" dirty="0" smtClean="0">
                <a:solidFill>
                  <a:srgbClr val="FF0000"/>
                </a:solidFill>
              </a:rPr>
              <a:t> 32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86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/>
      <p:bldP spid="9223" grpId="0"/>
      <p:bldP spid="92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 la </a:t>
            </a:r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32</a:t>
            </a:r>
            <a:r>
              <a:rPr lang="en-US" altLang="en-US" dirty="0" smtClean="0">
                <a:solidFill>
                  <a:schemeClr val="folHlink"/>
                </a:solidFill>
              </a:rPr>
              <a:t/>
            </a:r>
            <a:br>
              <a:rPr lang="en-US" altLang="en-US" dirty="0" smtClean="0">
                <a:solidFill>
                  <a:schemeClr val="folHlink"/>
                </a:solidFill>
              </a:rPr>
            </a:br>
            <a:r>
              <a:rPr lang="en-US" altLang="en-US" dirty="0" err="1" smtClean="0">
                <a:solidFill>
                  <a:schemeClr val="folHlink"/>
                </a:solidFill>
              </a:rPr>
              <a:t>Ejercicio</a:t>
            </a:r>
            <a:r>
              <a:rPr lang="en-US" altLang="en-US" dirty="0" smtClean="0">
                <a:solidFill>
                  <a:schemeClr val="folHlink"/>
                </a:solidFill>
              </a:rPr>
              <a:t> </a:t>
            </a:r>
            <a:r>
              <a:rPr lang="en-US" altLang="en-US" dirty="0">
                <a:solidFill>
                  <a:schemeClr val="folHlink"/>
                </a:solidFill>
              </a:rPr>
              <a:t>1 </a:t>
            </a:r>
            <a:r>
              <a:rPr lang="en-US" altLang="en-US" dirty="0" err="1">
                <a:solidFill>
                  <a:schemeClr val="folHlink"/>
                </a:solidFill>
              </a:rPr>
              <a:t>pagina</a:t>
            </a:r>
            <a:r>
              <a:rPr lang="en-US" altLang="en-US" dirty="0">
                <a:solidFill>
                  <a:schemeClr val="folHlink"/>
                </a:solidFill>
              </a:rPr>
              <a:t> 46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46238"/>
            <a:ext cx="8686800" cy="5211762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s-ES_tradnl" altLang="en-US" dirty="0"/>
              <a:t>Una muchacha rubia _______________.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Una muchacha alta _____________.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Una muchacha graciosa   _________.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Una muchacha inteligente __________.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None/>
            </a:pPr>
            <a:endParaRPr lang="es-ES_tradnl" altLang="en-US" dirty="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394325" y="1630363"/>
            <a:ext cx="3063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solidFill>
                  <a:schemeClr val="accent2"/>
                </a:solidFill>
              </a:rPr>
              <a:t>C. 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257800" y="2849563"/>
            <a:ext cx="2667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solidFill>
                  <a:schemeClr val="accent2"/>
                </a:solidFill>
              </a:rPr>
              <a:t>B. 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699125" y="3992563"/>
            <a:ext cx="3063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solidFill>
                  <a:schemeClr val="accent2"/>
                </a:solidFill>
              </a:rPr>
              <a:t>E.</a:t>
            </a:r>
            <a:r>
              <a:rPr lang="en-US" altLang="en-US" sz="3200" b="1" i="1">
                <a:solidFill>
                  <a:schemeClr val="accent2"/>
                </a:solidFill>
              </a:rPr>
              <a:t>      </a:t>
            </a:r>
            <a:endParaRPr lang="en-US" altLang="en-US" sz="3200" b="1">
              <a:solidFill>
                <a:schemeClr val="accent2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096000" y="5105400"/>
            <a:ext cx="213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solidFill>
                  <a:schemeClr val="accent2"/>
                </a:solidFill>
              </a:rPr>
              <a:t>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  <p:bldP spid="4102" grpId="0"/>
      <p:bldP spid="410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chemeClr val="folHlink"/>
                </a:solidFill>
              </a:rPr>
              <a:t>Ejercicio 2 pagina 46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686800" cy="5867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360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3600"/>
              <a:t>5. El joven es ________. No es alto.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3600"/>
              <a:t>6. Ella no es muy seria. Es bastante _________________.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3600"/>
              <a:t>7. Carlos es un _________ muy bueno en matemáticas.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3600"/>
              <a:t>8. La clase de español no es pequeña. Es _______.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3600"/>
              <a:t>9. Rosa no es antipática.  Es ________.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3600"/>
              <a:t>10. La señora Ortiz es una _________ de español.</a:t>
            </a:r>
          </a:p>
          <a:p>
            <a:pPr marL="609600" indent="-609600">
              <a:lnSpc>
                <a:spcPct val="90000"/>
              </a:lnSpc>
            </a:pPr>
            <a:endParaRPr lang="es-ES_tradnl" altLang="en-US" sz="360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886200" y="8382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>
                <a:solidFill>
                  <a:schemeClr val="accent2"/>
                </a:solidFill>
              </a:rPr>
              <a:t>bajo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838200" y="19812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>
                <a:solidFill>
                  <a:schemeClr val="accent2"/>
                </a:solidFill>
              </a:rPr>
              <a:t>cómica 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362200" y="1981200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>
                <a:solidFill>
                  <a:schemeClr val="accent2"/>
                </a:solidFill>
              </a:rPr>
              <a:t>/ graciosa.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810000" y="2559050"/>
            <a:ext cx="220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>
                <a:solidFill>
                  <a:schemeClr val="accent2"/>
                </a:solidFill>
              </a:rPr>
              <a:t>alumno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676400" y="4191000"/>
            <a:ext cx="213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>
                <a:solidFill>
                  <a:schemeClr val="accent2"/>
                </a:solidFill>
              </a:rPr>
              <a:t>grande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6324600" y="4768850"/>
            <a:ext cx="220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>
                <a:solidFill>
                  <a:schemeClr val="accent2"/>
                </a:solidFill>
              </a:rPr>
              <a:t>simpática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5715000" y="5378450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>
                <a:solidFill>
                  <a:schemeClr val="accent2"/>
                </a:solidFill>
              </a:rPr>
              <a:t>profesora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  <p:bldP spid="7175" grpId="0"/>
      <p:bldP spid="7176" grpId="0"/>
      <p:bldP spid="7177" grpId="0"/>
      <p:bldP spid="71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686800" cy="5791200"/>
          </a:xfrm>
        </p:spPr>
        <p:txBody>
          <a:bodyPr/>
          <a:lstStyle/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2400"/>
              <a:t>11.  ¿Quién es?</a:t>
            </a:r>
          </a:p>
          <a:p>
            <a:pPr marL="990600" lvl="1" indent="-533400">
              <a:lnSpc>
                <a:spcPct val="150000"/>
              </a:lnSpc>
              <a:buFontTx/>
              <a:buNone/>
            </a:pPr>
            <a:r>
              <a:rPr lang="es-ES_tradnl" altLang="en-US" sz="2400"/>
              <a:t>	 a. Carlos	     b. la clase	         c. grande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2400"/>
              <a:t>12. ¿Cómo es él?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2400"/>
              <a:t>   		 a. mexicano	     b. José	         c. alto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2400"/>
              <a:t>13. ¿De dónde es él?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2400"/>
              <a:t>    		a. Puerto Rico    b. la escuela     c. sincero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2400"/>
              <a:t>14. ¿Quiénes son?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2400"/>
              <a:t>    		a. los cursos	    b. José	         c. José y Tomas</a:t>
            </a: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4238"/>
          </a:xfrm>
          <a:noFill/>
          <a:ln/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>
                <a:solidFill>
                  <a:schemeClr val="folHlink"/>
                </a:solidFill>
              </a:rPr>
              <a:t>Ejercicio 3 pagina 46</a:t>
            </a:r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1447800" y="1524000"/>
            <a:ext cx="1524000" cy="7620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7" name="Oval 11"/>
          <p:cNvSpPr>
            <a:spLocks noChangeArrowheads="1"/>
          </p:cNvSpPr>
          <p:nvPr/>
        </p:nvSpPr>
        <p:spPr bwMode="auto">
          <a:xfrm>
            <a:off x="5562600" y="2819400"/>
            <a:ext cx="1524000" cy="7620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8" name="Oval 12"/>
          <p:cNvSpPr>
            <a:spLocks noChangeArrowheads="1"/>
          </p:cNvSpPr>
          <p:nvPr/>
        </p:nvSpPr>
        <p:spPr bwMode="auto">
          <a:xfrm>
            <a:off x="1219200" y="3886200"/>
            <a:ext cx="2438400" cy="9906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9" name="Oval 13"/>
          <p:cNvSpPr>
            <a:spLocks noChangeArrowheads="1"/>
          </p:cNvSpPr>
          <p:nvPr/>
        </p:nvSpPr>
        <p:spPr bwMode="auto">
          <a:xfrm>
            <a:off x="5791200" y="5181600"/>
            <a:ext cx="2438400" cy="9906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6" grpId="0" animBg="1"/>
      <p:bldP spid="9227" grpId="0" animBg="1"/>
      <p:bldP spid="9228" grpId="0" animBg="1"/>
      <p:bldP spid="92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folHlink"/>
                </a:solidFill>
              </a:rPr>
              <a:t>Completa</a:t>
            </a:r>
            <a:r>
              <a:rPr lang="en-US" altLang="en-US" dirty="0" smtClean="0">
                <a:solidFill>
                  <a:schemeClr val="folHlink"/>
                </a:solidFill>
              </a:rPr>
              <a:t> </a:t>
            </a:r>
            <a:r>
              <a:rPr lang="en-US" altLang="en-US" u="sng" dirty="0" err="1" smtClean="0">
                <a:solidFill>
                  <a:schemeClr val="folHlink"/>
                </a:solidFill>
              </a:rPr>
              <a:t>Ejercicio</a:t>
            </a:r>
            <a:r>
              <a:rPr lang="en-US" altLang="en-US" u="sng" dirty="0" smtClean="0">
                <a:solidFill>
                  <a:schemeClr val="folHlink"/>
                </a:solidFill>
              </a:rPr>
              <a:t> </a:t>
            </a:r>
            <a:r>
              <a:rPr lang="en-US" altLang="en-US" u="sng" dirty="0">
                <a:solidFill>
                  <a:schemeClr val="folHlink"/>
                </a:solidFill>
              </a:rPr>
              <a:t>4</a:t>
            </a:r>
            <a:r>
              <a:rPr lang="en-US" altLang="en-US" dirty="0">
                <a:solidFill>
                  <a:schemeClr val="folHlink"/>
                </a:solidFill>
              </a:rPr>
              <a:t> </a:t>
            </a:r>
            <a:r>
              <a:rPr lang="en-US" altLang="en-US" dirty="0" err="1">
                <a:solidFill>
                  <a:schemeClr val="folHlink"/>
                </a:solidFill>
              </a:rPr>
              <a:t>pagina</a:t>
            </a:r>
            <a:r>
              <a:rPr lang="en-US" altLang="en-US" dirty="0">
                <a:solidFill>
                  <a:schemeClr val="folHlink"/>
                </a:solidFill>
              </a:rPr>
              <a:t> </a:t>
            </a:r>
            <a:r>
              <a:rPr lang="en-US" altLang="en-US" dirty="0" smtClean="0">
                <a:solidFill>
                  <a:schemeClr val="folHlink"/>
                </a:solidFill>
              </a:rPr>
              <a:t>46-47</a:t>
            </a:r>
            <a:endParaRPr lang="en-US" altLang="en-US" dirty="0">
              <a:solidFill>
                <a:schemeClr val="folHlink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46238"/>
            <a:ext cx="8686800" cy="5211762"/>
          </a:xfrm>
        </p:spPr>
        <p:txBody>
          <a:bodyPr/>
          <a:lstStyle/>
          <a:p>
            <a:pPr marL="609600" indent="-609600">
              <a:lnSpc>
                <a:spcPct val="200000"/>
              </a:lnSpc>
              <a:buFontTx/>
              <a:buNone/>
            </a:pPr>
            <a:r>
              <a:rPr lang="es-ES_tradnl" altLang="en-US" dirty="0"/>
              <a:t>15. _______ muchacho es de Guatemala.</a:t>
            </a:r>
          </a:p>
          <a:p>
            <a:pPr marL="609600" indent="-609600">
              <a:lnSpc>
                <a:spcPct val="200000"/>
              </a:lnSpc>
              <a:buFontTx/>
              <a:buNone/>
            </a:pPr>
            <a:r>
              <a:rPr lang="es-ES_tradnl" altLang="en-US" dirty="0"/>
              <a:t>16. Carlos es _______ amigo sincero.</a:t>
            </a:r>
          </a:p>
          <a:p>
            <a:pPr marL="609600" indent="-609600">
              <a:lnSpc>
                <a:spcPct val="200000"/>
              </a:lnSpc>
              <a:buFontTx/>
              <a:buNone/>
            </a:pPr>
            <a:r>
              <a:rPr lang="es-ES_tradnl" altLang="en-US" dirty="0"/>
              <a:t>17. _______ escuelas son grandes.</a:t>
            </a:r>
          </a:p>
          <a:p>
            <a:pPr marL="609600" indent="-609600">
              <a:lnSpc>
                <a:spcPct val="200000"/>
              </a:lnSpc>
              <a:buFontTx/>
              <a:buNone/>
            </a:pPr>
            <a:r>
              <a:rPr lang="es-ES_tradnl" altLang="en-US" dirty="0"/>
              <a:t>18. _______ cursos son fáciles.</a:t>
            </a:r>
          </a:p>
          <a:p>
            <a:pPr marL="609600" indent="-609600">
              <a:lnSpc>
                <a:spcPct val="200000"/>
              </a:lnSpc>
            </a:pPr>
            <a:endParaRPr lang="es-ES_tradnl" altLang="en-US" dirty="0"/>
          </a:p>
          <a:p>
            <a:pPr marL="609600" indent="-609600">
              <a:lnSpc>
                <a:spcPct val="200000"/>
              </a:lnSpc>
              <a:buFontTx/>
              <a:buNone/>
            </a:pPr>
            <a:endParaRPr lang="es-ES_tradnl" altLang="en-US" dirty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143000" y="2057400"/>
            <a:ext cx="114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solidFill>
                  <a:schemeClr val="accent2"/>
                </a:solidFill>
              </a:rPr>
              <a:t>a. El 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971800" y="3078163"/>
            <a:ext cx="1371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solidFill>
                  <a:schemeClr val="accent2"/>
                </a:solidFill>
              </a:rPr>
              <a:t>b. un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990600" y="41148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solidFill>
                  <a:schemeClr val="accent2"/>
                </a:solidFill>
              </a:rPr>
              <a:t>a. Unas     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914400" y="5211763"/>
            <a:ext cx="2133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solidFill>
                  <a:schemeClr val="accent2"/>
                </a:solidFill>
              </a:rPr>
              <a:t>c.  Los</a:t>
            </a:r>
          </a:p>
        </p:txBody>
      </p:sp>
    </p:spTree>
    <p:extLst>
      <p:ext uri="{BB962C8B-B14F-4D97-AF65-F5344CB8AC3E}">
        <p14:creationId xmlns:p14="http://schemas.microsoft.com/office/powerpoint/2010/main" val="52010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1" grpId="0"/>
      <p:bldP spid="14342" grpId="0"/>
      <p:bldP spid="143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0"/>
            <a:ext cx="8686800" cy="6324600"/>
          </a:xfrm>
        </p:spPr>
        <p:txBody>
          <a:bodyPr/>
          <a:lstStyle/>
          <a:p>
            <a:r>
              <a:rPr lang="es-ES_tradnl" altLang="en-US" b="1" dirty="0" err="1" smtClean="0"/>
              <a:t>Write</a:t>
            </a:r>
            <a:r>
              <a:rPr lang="es-ES_tradnl" altLang="en-US" b="1" dirty="0" smtClean="0"/>
              <a:t> a complete </a:t>
            </a:r>
            <a:r>
              <a:rPr lang="es-ES_tradnl" altLang="en-US" b="1" dirty="0" err="1" smtClean="0"/>
              <a:t>sentence</a:t>
            </a:r>
            <a:r>
              <a:rPr lang="es-ES_tradnl" altLang="en-US" b="1" dirty="0" smtClean="0"/>
              <a:t> </a:t>
            </a:r>
            <a:r>
              <a:rPr lang="es-ES_tradnl" altLang="en-US" b="1" dirty="0" err="1" smtClean="0"/>
              <a:t>with</a:t>
            </a:r>
            <a:r>
              <a:rPr lang="es-ES_tradnl" altLang="en-US" b="1" dirty="0" smtClean="0"/>
              <a:t> SER </a:t>
            </a:r>
            <a:r>
              <a:rPr lang="es-ES_tradnl" altLang="en-US" b="1" dirty="0" err="1" smtClean="0"/>
              <a:t>using</a:t>
            </a:r>
            <a:r>
              <a:rPr lang="es-ES_tradnl" altLang="en-US" b="1" dirty="0" smtClean="0"/>
              <a:t> </a:t>
            </a:r>
            <a:r>
              <a:rPr lang="es-ES_tradnl" altLang="en-US" b="1" dirty="0" err="1" smtClean="0"/>
              <a:t>the</a:t>
            </a:r>
            <a:r>
              <a:rPr lang="es-ES_tradnl" altLang="en-US" b="1" dirty="0" smtClean="0"/>
              <a:t> </a:t>
            </a:r>
            <a:r>
              <a:rPr lang="es-ES_tradnl" altLang="en-US" b="1" dirty="0" err="1" smtClean="0"/>
              <a:t>following</a:t>
            </a:r>
            <a:r>
              <a:rPr lang="es-ES_tradnl" altLang="en-US" b="1" dirty="0" smtClean="0"/>
              <a:t> </a:t>
            </a:r>
            <a:r>
              <a:rPr lang="es-ES_tradnl" altLang="en-US" b="1" dirty="0" err="1" smtClean="0"/>
              <a:t>subjects</a:t>
            </a:r>
            <a:r>
              <a:rPr lang="es-ES_tradnl" altLang="en-US" b="1" dirty="0" smtClean="0"/>
              <a:t>. </a:t>
            </a:r>
            <a:r>
              <a:rPr lang="es-ES_tradnl" altLang="en-US" b="1" dirty="0" err="1" smtClean="0"/>
              <a:t>Follow</a:t>
            </a:r>
            <a:r>
              <a:rPr lang="es-ES_tradnl" altLang="en-US" b="1" dirty="0" smtClean="0"/>
              <a:t> </a:t>
            </a:r>
            <a:r>
              <a:rPr lang="es-ES_tradnl" altLang="en-US" b="1" dirty="0" err="1" smtClean="0"/>
              <a:t>the</a:t>
            </a:r>
            <a:r>
              <a:rPr lang="es-ES_tradnl" altLang="en-US" b="1" dirty="0" smtClean="0"/>
              <a:t> </a:t>
            </a:r>
            <a:r>
              <a:rPr lang="es-ES_tradnl" altLang="en-US" b="1" dirty="0" err="1" smtClean="0"/>
              <a:t>model</a:t>
            </a:r>
            <a:r>
              <a:rPr lang="es-ES_tradnl" altLang="en-US" b="1" dirty="0" smtClean="0"/>
              <a:t>.</a:t>
            </a:r>
            <a:endParaRPr lang="es-ES_tradnl" altLang="en-US" b="1" dirty="0"/>
          </a:p>
          <a:p>
            <a:pPr marL="0" indent="0">
              <a:buNone/>
            </a:pPr>
            <a:r>
              <a:rPr lang="es-ES_tradnl" altLang="en-US" dirty="0" smtClean="0"/>
              <a:t>	Ex:         Usted … </a:t>
            </a:r>
            <a:r>
              <a:rPr lang="es-ES_tradnl" altLang="en-US" u="sng" dirty="0" smtClean="0">
                <a:solidFill>
                  <a:schemeClr val="accent6"/>
                </a:solidFill>
              </a:rPr>
              <a:t>es </a:t>
            </a:r>
            <a:r>
              <a:rPr lang="es-ES_tradnl" altLang="en-US" u="sng" dirty="0">
                <a:solidFill>
                  <a:schemeClr val="accent6"/>
                </a:solidFill>
              </a:rPr>
              <a:t>de Bolivia.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Yo…..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Laura…..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Ustedes…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 smtClean="0"/>
              <a:t>Nosotros</a:t>
            </a:r>
            <a:r>
              <a:rPr lang="es-ES_tradnl" altLang="en-US" dirty="0"/>
              <a:t>…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 señor Ortega…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Josué y Reynaldo…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T</a:t>
            </a:r>
            <a:r>
              <a:rPr lang="en-US" altLang="en-US" dirty="0"/>
              <a:t>ú</a:t>
            </a:r>
            <a:r>
              <a:rPr lang="es-ES_tradnl" altLang="en-US" dirty="0"/>
              <a:t>…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Nosotras….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981200" y="2133600"/>
            <a:ext cx="541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chemeClr val="accent2"/>
                </a:solidFill>
              </a:rPr>
              <a:t>s</a:t>
            </a:r>
            <a:r>
              <a:rPr lang="en-US" altLang="en-US" sz="3200" dirty="0" smtClean="0">
                <a:solidFill>
                  <a:schemeClr val="accent2"/>
                </a:solidFill>
              </a:rPr>
              <a:t>oy...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514600" y="2697163"/>
            <a:ext cx="5410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>
                <a:solidFill>
                  <a:schemeClr val="accent2"/>
                </a:solidFill>
              </a:rPr>
              <a:t>es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dirty="0" smtClean="0">
                <a:solidFill>
                  <a:schemeClr val="accent2"/>
                </a:solidFill>
              </a:rPr>
              <a:t>..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743200" y="3306763"/>
            <a:ext cx="5410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chemeClr val="accent2"/>
                </a:solidFill>
              </a:rPr>
              <a:t>son </a:t>
            </a:r>
            <a:r>
              <a:rPr lang="en-US" altLang="en-US" sz="3200" dirty="0" smtClean="0">
                <a:solidFill>
                  <a:schemeClr val="accent2"/>
                </a:solidFill>
              </a:rPr>
              <a:t>…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819400" y="3834825"/>
            <a:ext cx="5410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 dirty="0">
                <a:solidFill>
                  <a:schemeClr val="accent2"/>
                </a:solidFill>
              </a:rPr>
              <a:t>s</a:t>
            </a:r>
            <a:r>
              <a:rPr lang="es-ES_tradnl" altLang="en-US" sz="3200" dirty="0" smtClean="0">
                <a:solidFill>
                  <a:schemeClr val="accent2"/>
                </a:solidFill>
              </a:rPr>
              <a:t>omos…</a:t>
            </a:r>
            <a:endParaRPr lang="es-ES_tradnl" altLang="en-US" sz="3200" dirty="0">
              <a:solidFill>
                <a:schemeClr val="accent2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114800" y="4449762"/>
            <a:ext cx="3810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>
                <a:solidFill>
                  <a:schemeClr val="accent2"/>
                </a:solidFill>
              </a:rPr>
              <a:t>es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dirty="0" smtClean="0">
                <a:solidFill>
                  <a:schemeClr val="accent2"/>
                </a:solidFill>
              </a:rPr>
              <a:t>…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419600" y="4983163"/>
            <a:ext cx="4267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chemeClr val="accent2"/>
                </a:solidFill>
              </a:rPr>
              <a:t>son </a:t>
            </a:r>
            <a:r>
              <a:rPr lang="en-US" altLang="en-US" sz="3200" dirty="0" smtClean="0">
                <a:solidFill>
                  <a:schemeClr val="accent2"/>
                </a:solidFill>
              </a:rPr>
              <a:t>…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752600" y="5592762"/>
            <a:ext cx="541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>
                <a:solidFill>
                  <a:schemeClr val="accent2"/>
                </a:solidFill>
              </a:rPr>
              <a:t>eres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dirty="0" smtClean="0">
                <a:solidFill>
                  <a:schemeClr val="accent2"/>
                </a:solidFill>
              </a:rPr>
              <a:t>….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048000" y="6278563"/>
            <a:ext cx="5410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>
                <a:solidFill>
                  <a:schemeClr val="accent2"/>
                </a:solidFill>
              </a:rPr>
              <a:t>somos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dirty="0" smtClean="0">
                <a:solidFill>
                  <a:schemeClr val="accent2"/>
                </a:solidFill>
              </a:rPr>
              <a:t>…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23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47" grpId="0"/>
      <p:bldP spid="10248" grpId="0"/>
      <p:bldP spid="10249" grpId="0"/>
      <p:bldP spid="10250" grpId="0"/>
      <p:bldP spid="102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TEXTBOOK: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</a:t>
            </a:r>
            <a:r>
              <a:rPr lang="en-US" u="sng" dirty="0" smtClean="0"/>
              <a:t>5-8</a:t>
            </a:r>
            <a:r>
              <a:rPr lang="en-US" dirty="0" smtClean="0"/>
              <a:t> </a:t>
            </a:r>
            <a:r>
              <a:rPr lang="en-US" dirty="0" smtClean="0"/>
              <a:t>p. </a:t>
            </a:r>
            <a:r>
              <a:rPr lang="en-US" dirty="0" smtClean="0"/>
              <a:t>47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33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7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chemeClr val="folHlink"/>
                </a:solidFill>
              </a:rPr>
              <a:t>Ejercicio 5 pagina 47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686800" cy="5867400"/>
          </a:xfrm>
        </p:spPr>
        <p:txBody>
          <a:bodyPr/>
          <a:lstStyle/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/>
              <a:t>19. La amiga de Enrique es __________.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/>
              <a:t>20. Los cursos son _________.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/>
              <a:t>21. La clase es ____________.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/>
              <a:t>22-23. Los alumnos son ___________ y ________.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/>
              <a:t>24. Paco y Anita son ____________.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/>
              <a:t>25. Las profesoras son muy __________.</a:t>
            </a:r>
          </a:p>
          <a:p>
            <a:pPr marL="609600" indent="-609600">
              <a:lnSpc>
                <a:spcPct val="150000"/>
              </a:lnSpc>
            </a:pPr>
            <a:endParaRPr lang="es-ES_tradnl" altLang="en-US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638800" y="8382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>
                <a:solidFill>
                  <a:schemeClr val="accent2"/>
                </a:solidFill>
              </a:rPr>
              <a:t>rubia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962400" y="17526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>
                <a:solidFill>
                  <a:schemeClr val="accent2"/>
                </a:solidFill>
              </a:rPr>
              <a:t>dif</a:t>
            </a:r>
            <a:r>
              <a:rPr lang="en-US" altLang="en-US" sz="3600">
                <a:solidFill>
                  <a:schemeClr val="accent2"/>
                </a:solidFill>
              </a:rPr>
              <a:t>íciles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505200" y="2514600"/>
            <a:ext cx="220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>
                <a:solidFill>
                  <a:schemeClr val="accent2"/>
                </a:solidFill>
              </a:rPr>
              <a:t>aburrida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4876800" y="3397250"/>
            <a:ext cx="2590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>
                <a:solidFill>
                  <a:schemeClr val="accent2"/>
                </a:solidFill>
              </a:rPr>
              <a:t>inteligentes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990600" y="4114800"/>
            <a:ext cx="220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>
                <a:solidFill>
                  <a:schemeClr val="accent2"/>
                </a:solidFill>
              </a:rPr>
              <a:t>buenos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4343400" y="4876800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>
                <a:solidFill>
                  <a:schemeClr val="accent2"/>
                </a:solidFill>
              </a:rPr>
              <a:t>ambiciosos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5410200" y="5715000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600">
                <a:solidFill>
                  <a:schemeClr val="accent2"/>
                </a:solidFill>
              </a:rPr>
              <a:t>simp</a:t>
            </a:r>
            <a:r>
              <a:rPr lang="en-US" altLang="en-US" sz="3600">
                <a:solidFill>
                  <a:schemeClr val="accent2"/>
                </a:solidFill>
              </a:rPr>
              <a:t>á</a:t>
            </a:r>
            <a:r>
              <a:rPr lang="es-ES_tradnl" altLang="en-US" sz="3600">
                <a:solidFill>
                  <a:schemeClr val="accent2"/>
                </a:solidFill>
              </a:rPr>
              <a:t>ticas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/>
      <p:bldP spid="15366" grpId="0"/>
      <p:bldP spid="15367" grpId="0"/>
      <p:bldP spid="15368" grpId="0"/>
      <p:bldP spid="15369" grpId="0"/>
      <p:bldP spid="15370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1678</TotalTime>
  <Words>685</Words>
  <Application>Microsoft Office PowerPoint</Application>
  <PresentationFormat>On-screen Show (4:3)</PresentationFormat>
  <Paragraphs>170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Me llamo _________  Clase 602 La fecha es el 8 de enero del 2016</vt:lpstr>
      <vt:lpstr>PowerPoint Presentation</vt:lpstr>
      <vt:lpstr>Repaso de la Tarea 32 Ejercicio 1 pagina 46</vt:lpstr>
      <vt:lpstr>Ejercicio 2 pagina 46</vt:lpstr>
      <vt:lpstr>Ejercicio 3 pagina 46</vt:lpstr>
      <vt:lpstr>Completa Ejercicio 4 pagina 46-47</vt:lpstr>
      <vt:lpstr>PowerPoint Presentation</vt:lpstr>
      <vt:lpstr>PowerPoint Presentation</vt:lpstr>
      <vt:lpstr>Ejercicio 5 pagina 47</vt:lpstr>
      <vt:lpstr>Ejercicio 6 pagina 47</vt:lpstr>
      <vt:lpstr>Ejercicio 7 pagina 48</vt:lpstr>
      <vt:lpstr>Ejercicio 8 pagina 47</vt:lpstr>
      <vt:lpstr>Practica</vt:lpstr>
      <vt:lpstr>Tarea # 41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14 de enero del 2009</dc:title>
  <dc:creator>Helen Zumaeta</dc:creator>
  <cp:lastModifiedBy>Helen Zumaeta</cp:lastModifiedBy>
  <cp:revision>20</cp:revision>
  <cp:lastPrinted>2016-01-08T00:31:04Z</cp:lastPrinted>
  <dcterms:created xsi:type="dcterms:W3CDTF">2010-01-14T18:43:44Z</dcterms:created>
  <dcterms:modified xsi:type="dcterms:W3CDTF">2016-01-08T19:27:26Z</dcterms:modified>
</cp:coreProperties>
</file>